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16" r:id="rId3"/>
    <p:sldId id="340" r:id="rId4"/>
    <p:sldId id="354" r:id="rId5"/>
    <p:sldId id="339" r:id="rId6"/>
    <p:sldId id="327" r:id="rId7"/>
    <p:sldId id="343" r:id="rId8"/>
    <p:sldId id="345" r:id="rId9"/>
    <p:sldId id="342" r:id="rId10"/>
    <p:sldId id="356" r:id="rId11"/>
    <p:sldId id="338" r:id="rId12"/>
    <p:sldId id="349" r:id="rId13"/>
    <p:sldId id="337" r:id="rId14"/>
    <p:sldId id="348" r:id="rId15"/>
    <p:sldId id="346" r:id="rId16"/>
    <p:sldId id="353" r:id="rId17"/>
    <p:sldId id="335" r:id="rId18"/>
    <p:sldId id="352" r:id="rId19"/>
    <p:sldId id="310" r:id="rId20"/>
    <p:sldId id="311" r:id="rId21"/>
    <p:sldId id="350" r:id="rId22"/>
    <p:sldId id="351" r:id="rId23"/>
    <p:sldId id="322" r:id="rId24"/>
    <p:sldId id="355" r:id="rId25"/>
    <p:sldId id="312" r:id="rId26"/>
    <p:sldId id="317" r:id="rId27"/>
    <p:sldId id="314" r:id="rId28"/>
    <p:sldId id="306" r:id="rId29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8" autoAdjust="0"/>
    <p:restoredTop sz="79540" autoAdjust="0"/>
  </p:normalViewPr>
  <p:slideViewPr>
    <p:cSldViewPr snapToGrid="0">
      <p:cViewPr varScale="1">
        <p:scale>
          <a:sx n="121" d="100"/>
          <a:sy n="121" d="100"/>
        </p:scale>
        <p:origin x="184" y="304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29/05/24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annik-zuern.medium.com/reinforcement-learning-to-survive-in-a-hostile-environment-3658624a5d8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Fg5lcUzSYU&amp;ab_channel=NiloFreitas" TargetMode="External"/><Relationship Id="rId2" Type="http://schemas.openxmlformats.org/officeDocument/2006/relationships/hyperlink" Target="https://www.youtube.com/watch?v=y3cLHBNkFKo&amp;ab_channel=MaxFergu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_uOijzF4V6U&amp;ab_channel=JosephLowman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xeYSWCLI75FY_sKBRdhh-NnWdPAYyW2-?usp=sharin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Ru4ZaqwsfrmixMdd8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deep-deterministic-policy-gradients-explained-2d94655a9b7b" TargetMode="External"/><Relationship Id="rId2" Type="http://schemas.openxmlformats.org/officeDocument/2006/relationships/hyperlink" Target="https://keras.io/examples/rl/ddpg_pendulu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intro-to-artificial-intelligence/deep-deterministic-policy-gradient-ddpg-an-off-policy-reinforcement-learning-algorithm-38ca8698131b" TargetMode="External"/><Relationship Id="rId4" Type="http://schemas.openxmlformats.org/officeDocument/2006/relationships/hyperlink" Target="https://medium.com/@amaresh.dm/how-ddpg-deep-deterministic-policy-gradient-algorithms-works-in-reinforcement-learning-117e6a932e68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TP558 - Tópicos avançados em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Algoritmo DDPG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Batista Faro Pinto</a:t>
            </a:r>
          </a:p>
          <a:p>
            <a:r>
              <a:rPr lang="pt-BR" dirty="0"/>
              <a:t>felipe.pinto@dtel.inatel.br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ço Reservado para Conteúdo 2">
                <a:extLst>
                  <a:ext uri="{FF2B5EF4-FFF2-40B4-BE49-F238E27FC236}">
                    <a16:creationId xmlns:a16="http://schemas.microsoft.com/office/drawing/2014/main" id="{39A5EAB2-8C55-B543-AEB3-B4FD3A70FE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7689" y="1821980"/>
                <a:ext cx="1079675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b="1" dirty="0"/>
                  <a:t>Politica determinística e estocástica</a:t>
                </a:r>
              </a:p>
              <a:p>
                <a:pPr marL="0" indent="0">
                  <a:buNone/>
                </a:pPr>
                <a:endParaRPr lang="pt-BR" b="1" dirty="0"/>
              </a:p>
              <a:p>
                <a:r>
                  <a:rPr lang="pt-BR" b="1" dirty="0"/>
                  <a:t>Estocástica: </a:t>
                </a:r>
                <a:r>
                  <a:rPr lang="pt-BR" b="0" i="0" dirty="0">
                    <a:solidFill>
                      <a:srgbClr val="0D0D0D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Denotada por 𝜋, define uma distribuição de probabilidade sobre as ações para cada estado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b="0" i="0" dirty="0">
                    <a:solidFill>
                      <a:srgbClr val="0D0D0D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. Isso significa que, dado um estado </a:t>
                </a:r>
                <a14:m>
                  <m:oMath xmlns:m="http://schemas.openxmlformats.org/officeDocument/2006/math">
                    <m:r>
                      <a:rPr lang="pt-B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b="0" i="0" dirty="0">
                    <a:solidFill>
                      <a:srgbClr val="0D0D0D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, a ação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pt-BR" b="0" i="0" dirty="0">
                    <a:solidFill>
                      <a:srgbClr val="0D0D0D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é escolhida com uma certa probabilidade.</a:t>
                </a:r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>
          <p:sp>
            <p:nvSpPr>
              <p:cNvPr id="7" name="Espaço Reservado para Conteúdo 2">
                <a:extLst>
                  <a:ext uri="{FF2B5EF4-FFF2-40B4-BE49-F238E27FC236}">
                    <a16:creationId xmlns:a16="http://schemas.microsoft.com/office/drawing/2014/main" id="{39A5EAB2-8C55-B543-AEB3-B4FD3A70FE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689" y="1821980"/>
                <a:ext cx="10796751" cy="4351338"/>
              </a:xfrm>
              <a:blipFill>
                <a:blip r:embed="rId2"/>
                <a:stretch>
                  <a:fillRect l="-1175" t="-2326" r="-14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62C9634-C51E-B44B-9A0D-78BC72ADCAB4}"/>
                  </a:ext>
                </a:extLst>
              </p:cNvPr>
              <p:cNvSpPr txBox="1"/>
              <p:nvPr/>
            </p:nvSpPr>
            <p:spPr>
              <a:xfrm>
                <a:off x="5160291" y="4354959"/>
                <a:ext cx="17150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m:rPr>
                          <m:nor/>
                        </m:rPr>
                        <a:rPr lang="pt-BR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62C9634-C51E-B44B-9A0D-78BC72ADC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291" y="4354959"/>
                <a:ext cx="1715020" cy="430887"/>
              </a:xfrm>
              <a:prstGeom prst="rect">
                <a:avLst/>
              </a:prstGeom>
              <a:blipFill>
                <a:blip r:embed="rId3"/>
                <a:stretch>
                  <a:fillRect l="-3676" r="-7353" b="-3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822A0E55-DF58-B042-9F2E-6B1C20B17465}"/>
              </a:ext>
            </a:extLst>
          </p:cNvPr>
          <p:cNvSpPr txBox="1"/>
          <p:nvPr/>
        </p:nvSpPr>
        <p:spPr>
          <a:xfrm>
            <a:off x="546508" y="5297196"/>
            <a:ext cx="1094258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Políticas estocásticas são frequentemente usadas em espaços de ação discretos, onde é viável definir uma distribuição de probabilidade sobre um conjunto finito de ações.</a:t>
            </a:r>
          </a:p>
        </p:txBody>
      </p:sp>
    </p:spTree>
    <p:extLst>
      <p:ext uri="{BB962C8B-B14F-4D97-AF65-F5344CB8AC3E}">
        <p14:creationId xmlns:p14="http://schemas.microsoft.com/office/powerpoint/2010/main" val="808775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062B0521-8064-3446-BAE8-2C83F12E374A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514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Exploração: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Ação determinística do ator com a adição de um ruído durante o processo de treinamento</a:t>
            </a:r>
          </a:p>
          <a:p>
            <a:pPr algn="just"/>
            <a:r>
              <a:rPr lang="pt-BR" b="0" dirty="0">
                <a:solidFill>
                  <a:srgbClr val="2424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Usualmente utiliza-se o processo de ruído </a:t>
            </a:r>
            <a:r>
              <a:rPr lang="pt-BR" b="1" dirty="0" err="1">
                <a:solidFill>
                  <a:srgbClr val="2424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Ornstein-Uhlenbeck</a:t>
            </a:r>
            <a:endParaRPr lang="pt-BR" b="1" dirty="0">
              <a:solidFill>
                <a:srgbClr val="242424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b="0" dirty="0">
                <a:solidFill>
                  <a:srgbClr val="2424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Usado para gerar exploração temporalmente correlacionada para melhorar a eficiência de exploração</a:t>
            </a:r>
          </a:p>
          <a:p>
            <a:pPr algn="just"/>
            <a:r>
              <a:rPr lang="pt-BR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Esse ruído é adicionado às ações sugeridas pela política determinística para garantir que o agente explore adequadamente o espaço de ação e </a:t>
            </a:r>
            <a:r>
              <a:rPr lang="pt-BR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evite ficar presos em políticas </a:t>
            </a:r>
            <a:r>
              <a:rPr lang="pt-BR" dirty="0" err="1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sub-ótimas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676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062B0521-8064-3446-BAE8-2C83F12E374A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Desafios no aprendizado por reforço:</a:t>
            </a:r>
          </a:p>
          <a:p>
            <a:pPr algn="just"/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Um desafio ao usar redes neurais para aprendizagem por reforço é que a maioria dos algoritmos de otimização assume que as amostras são distribuídas de forma independente e idêntica. </a:t>
            </a:r>
          </a:p>
          <a:p>
            <a:pPr algn="just"/>
            <a:r>
              <a:rPr lang="pt-BR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Obviamente, quando as amostras são geradas a partir da exploração sequencial de um ambiente, essa suposição não é mais válida. </a:t>
            </a:r>
          </a:p>
          <a:p>
            <a:pPr algn="just"/>
            <a:r>
              <a:rPr lang="pt-BR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implementação direta do aprendizado </a:t>
            </a:r>
            <a:r>
              <a:rPr lang="pt-BR" sz="28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pt-BR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com redes neurais provou ser instável em muitos ambientes. Como a rede </a:t>
            </a:r>
            <a:r>
              <a:rPr lang="pt-BR" sz="28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pt-BR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BR" sz="28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pt-BR" sz="28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pt-BR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 que está sendo atualizada também é usada no cálculo do valor alvo, a atualização </a:t>
            </a:r>
            <a:r>
              <a:rPr lang="pt-BR" sz="28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pt-BR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está sujeita a divergências.</a:t>
            </a: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5981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062B0521-8064-3446-BAE8-2C83F12E374A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Implementações importantes para solucionar os problemas:</a:t>
            </a:r>
          </a:p>
          <a:p>
            <a:pPr algn="just"/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b="1" i="1" dirty="0">
                <a:latin typeface="Calibri" panose="020F0502020204030204" pitchFamily="34" charset="0"/>
                <a:cs typeface="Calibri" panose="020F0502020204030204" pitchFamily="34" charset="0"/>
              </a:rPr>
              <a:t>Replay buffer: 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Memória para garantir transições descorrelacionadas durante o treinamento.</a:t>
            </a:r>
          </a:p>
          <a:p>
            <a:pPr algn="just"/>
            <a:r>
              <a:rPr lang="pt-BR" b="1" i="1" dirty="0">
                <a:latin typeface="Calibri" panose="020F0502020204030204" pitchFamily="34" charset="0"/>
                <a:cs typeface="Calibri" panose="020F0502020204030204" pitchFamily="34" charset="0"/>
              </a:rPr>
              <a:t>Target network: </a:t>
            </a:r>
            <a:r>
              <a:rPr lang="pt-BR" b="0" i="0" dirty="0">
                <a:solidFill>
                  <a:srgbClr val="0D0D0D"/>
                </a:solidFill>
                <a:effectLst/>
                <a:latin typeface="Söhne"/>
              </a:rPr>
              <a:t>Redes separadas que são atualizadas mais lentamente para adicionar estabilidade ao treinamento.</a:t>
            </a:r>
          </a:p>
          <a:p>
            <a:pPr algn="just"/>
            <a:r>
              <a:rPr lang="pt-BR" b="1" i="1" dirty="0">
                <a:solidFill>
                  <a:srgbClr val="0D0D0D"/>
                </a:solidFill>
                <a:latin typeface="Söhne"/>
                <a:cs typeface="Calibri" panose="020F0502020204030204" pitchFamily="34" charset="0"/>
              </a:rPr>
              <a:t>Batch </a:t>
            </a:r>
            <a:r>
              <a:rPr lang="pt-BR" b="1" i="1" dirty="0" err="1">
                <a:solidFill>
                  <a:srgbClr val="0D0D0D"/>
                </a:solidFill>
                <a:latin typeface="Söhne"/>
                <a:cs typeface="Calibri" panose="020F0502020204030204" pitchFamily="34" charset="0"/>
              </a:rPr>
              <a:t>normalization</a:t>
            </a:r>
            <a:r>
              <a:rPr lang="pt-BR" b="1" dirty="0">
                <a:solidFill>
                  <a:srgbClr val="0D0D0D"/>
                </a:solidFill>
                <a:latin typeface="Söhne"/>
                <a:cs typeface="Calibri" panose="020F0502020204030204" pitchFamily="34" charset="0"/>
              </a:rPr>
              <a:t>: </a:t>
            </a:r>
            <a:r>
              <a:rPr lang="pt-BR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Técnica para normalizar as características das amostras em um </a:t>
            </a:r>
            <a:r>
              <a:rPr lang="pt-BR" i="1" dirty="0" err="1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minibatch</a:t>
            </a:r>
            <a:r>
              <a:rPr lang="pt-BR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ter média e variância unitária. 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9681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062B0521-8064-3446-BAE8-2C83F12E374A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b="1" i="1" dirty="0">
                <a:latin typeface="Calibri" panose="020F0502020204030204" pitchFamily="34" charset="0"/>
                <a:cs typeface="Calibri" panose="020F0502020204030204" pitchFamily="34" charset="0"/>
              </a:rPr>
              <a:t>Replay buffer</a:t>
            </a:r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just"/>
            <a:r>
              <a:rPr lang="pt-BR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É uma memória cache de tamanho finito. </a:t>
            </a:r>
          </a:p>
          <a:p>
            <a:pPr algn="just"/>
            <a:r>
              <a:rPr lang="pt-BR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Quando o buffer de repetição está cheio, as amostras mais antigas são descartadas. </a:t>
            </a:r>
          </a:p>
          <a:p>
            <a:pPr algn="just"/>
            <a:r>
              <a:rPr lang="pt-BR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 cada passo de tempo, o ator e o crítico são atualizados amostrando um </a:t>
            </a:r>
            <a:r>
              <a:rPr lang="pt-BR" b="0" i="1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minibatch</a:t>
            </a:r>
            <a:r>
              <a:rPr lang="pt-BR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do buffer.</a:t>
            </a:r>
          </a:p>
          <a:p>
            <a:pPr algn="just"/>
            <a:r>
              <a:rPr lang="pt-BR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Permite que algoritmo se beneficie do aprendizado através de um conjunto de transições não correlacionadas.</a:t>
            </a:r>
          </a:p>
          <a:p>
            <a:pPr algn="just"/>
            <a:r>
              <a:rPr lang="pt-BR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Essa implementação garante uma maior eficiência no aprendizado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182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062B0521-8064-3446-BAE8-2C83F12E374A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b="1" i="1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Target networks </a:t>
            </a:r>
            <a:r>
              <a:rPr lang="pt-BR" b="1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(redes alvo):</a:t>
            </a:r>
            <a:endParaRPr lang="pt-BR" b="1" dirty="0">
              <a:solidFill>
                <a:srgbClr val="0D0D0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 redes alvo são cópias com atraso temporal de suas redes originais que rastreiam lentamente as redes aprendidas. Usar essas redes melhora significativamente a estabilidade no aprendizado.</a:t>
            </a:r>
          </a:p>
          <a:p>
            <a:pPr algn="just"/>
            <a:r>
              <a:rPr lang="pt-BR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Uma das principais funções das "</a:t>
            </a:r>
            <a:r>
              <a:rPr lang="pt-BR" b="0" i="1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r>
              <a:rPr lang="pt-BR" b="0" i="1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networks</a:t>
            </a:r>
            <a:r>
              <a:rPr lang="pt-BR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é fornecer alvos de aprendizado mais estáveis e menos voláteis para a rede do crítico durante o treinamento do DDPG. Isso ajuda a estabilizar o treinamento e melhorar a convergência do algoritmo.</a:t>
            </a:r>
          </a:p>
          <a:p>
            <a:pPr algn="just"/>
            <a:r>
              <a:rPr lang="pt-BR" b="0" i="0" dirty="0">
                <a:solidFill>
                  <a:srgbClr val="0D0D0D"/>
                </a:solidFill>
                <a:effectLst/>
                <a:latin typeface="Söhne"/>
              </a:rPr>
              <a:t>As redes-alvo são atualizadas lentamente com base nas redes principais utilizando um fator de atualização </a:t>
            </a:r>
            <a:r>
              <a:rPr lang="pt-BR" dirty="0"/>
              <a:t>tau</a:t>
            </a:r>
            <a:r>
              <a:rPr lang="pt-BR" b="0" i="0" dirty="0">
                <a:solidFill>
                  <a:srgbClr val="0D0D0D"/>
                </a:solidFill>
                <a:effectLst/>
                <a:latin typeface="Söhne"/>
              </a:rPr>
              <a:t>, que é muito menor que 1, para garantir que as mudanças sejam pequenas e incrementais. Essa técnica é essencial para evitar grandes oscilações nos valores das redes-alvo, proporcionando um treinamento mais estável.</a:t>
            </a:r>
            <a:endParaRPr lang="pt-BR" b="0" i="0" dirty="0">
              <a:solidFill>
                <a:srgbClr val="0D0D0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910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062B0521-8064-3446-BAE8-2C83F12E374A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b="1" i="1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Batch </a:t>
            </a:r>
            <a:r>
              <a:rPr lang="pt-BR" b="1" i="1" dirty="0" err="1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  <a:r>
              <a:rPr lang="pt-BR" b="1" i="1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pt-BR" b="1" dirty="0">
              <a:solidFill>
                <a:srgbClr val="0D0D0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pt-BR" b="0" i="0" dirty="0">
              <a:solidFill>
                <a:srgbClr val="0D0D0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F6AD0E0-EE45-314B-863A-47047F5A5834}"/>
              </a:ext>
            </a:extLst>
          </p:cNvPr>
          <p:cNvSpPr txBox="1"/>
          <p:nvPr/>
        </p:nvSpPr>
        <p:spPr>
          <a:xfrm>
            <a:off x="990600" y="2497016"/>
            <a:ext cx="975097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/>
              <a:t>Diferentes componentes do observação pode ter diferentes unidades físicas (por exemplo, posições versus velocidades) e os intervalos podem variar entre ambientes. Isso pode dificultar o aprendizado eficaz da rede e pode dificultar a achar </a:t>
            </a:r>
            <a:r>
              <a:rPr lang="pt-BR" sz="2000" dirty="0" err="1"/>
              <a:t>hiperparâmetros</a:t>
            </a:r>
            <a:r>
              <a:rPr lang="pt-BR" sz="2000" dirty="0"/>
              <a:t> que generalizem entre ambientes com diferentes escalas de valores de estado.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/>
              <a:t>Uma abordagem para esse problema é dimensionar manualmente as características para que fiquem em intervalos semelhantes entre ambientes e unidades. Essa técnica é chamada </a:t>
            </a:r>
            <a:r>
              <a:rPr lang="pt-BR" sz="2000" i="1" dirty="0"/>
              <a:t>batch </a:t>
            </a:r>
            <a:r>
              <a:rPr lang="pt-BR" sz="2000" i="1" dirty="0" err="1"/>
              <a:t>normalization</a:t>
            </a:r>
            <a:r>
              <a:rPr lang="pt-BR" sz="2000" i="1" dirty="0"/>
              <a:t>, </a:t>
            </a:r>
            <a:r>
              <a:rPr lang="pt-BR" sz="2000" dirty="0"/>
              <a:t>e consiste em normalizar cada dimensão nas amostras em um </a:t>
            </a:r>
            <a:r>
              <a:rPr lang="pt-BR" sz="2000" dirty="0" err="1"/>
              <a:t>minilote</a:t>
            </a:r>
            <a:r>
              <a:rPr lang="pt-BR" sz="2000" dirty="0"/>
              <a:t> para ter média e variância unitária.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/>
              <a:t>Com a normalização em lote, pode-se aprender de forma eficaz diversas tarefas com diferentes tipos de unidades, sem a necessidade de garantir manualmente que as unidades estavam dentro de um intervalo definido.</a:t>
            </a:r>
          </a:p>
        </p:txBody>
      </p:sp>
    </p:spTree>
    <p:extLst>
      <p:ext uri="{BB962C8B-B14F-4D97-AF65-F5344CB8AC3E}">
        <p14:creationId xmlns:p14="http://schemas.microsoft.com/office/powerpoint/2010/main" val="1413967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278E8ED-BBBD-B24C-988B-687128469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520" y="1471450"/>
            <a:ext cx="7279694" cy="52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07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DEDD404-104D-984E-9DFF-199F73B62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9" y="1846659"/>
            <a:ext cx="6862160" cy="274486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AD6BFCA-CEC2-3E45-95EC-67511BC06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442" y="1213039"/>
            <a:ext cx="5135138" cy="367577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D1CFC51-703D-5A49-A8D5-AABC6836AC82}"/>
              </a:ext>
            </a:extLst>
          </p:cNvPr>
          <p:cNvSpPr txBox="1"/>
          <p:nvPr/>
        </p:nvSpPr>
        <p:spPr>
          <a:xfrm>
            <a:off x="698938" y="4747494"/>
            <a:ext cx="57964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Rede neural do ator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Entrada</a:t>
            </a:r>
            <a:r>
              <a:rPr lang="pt-BR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Estado do ambiente.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Saídas</a:t>
            </a:r>
            <a:r>
              <a:rPr lang="pt-BR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Ação contínua, escalada pelo limite superior do espaço de ação.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Ativações</a:t>
            </a:r>
            <a:r>
              <a:rPr lang="pt-BR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Funções </a:t>
            </a:r>
            <a:r>
              <a:rPr lang="pt-BR" b="0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relu</a:t>
            </a:r>
            <a:r>
              <a:rPr lang="pt-BR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para camadas ocultas e </a:t>
            </a:r>
            <a:r>
              <a:rPr lang="pt-BR" b="0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tanh</a:t>
            </a:r>
            <a:r>
              <a:rPr lang="pt-BR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para a camada de saída</a:t>
            </a:r>
            <a:endParaRPr lang="en-US" sz="2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B07DDD9-ABD5-7C42-A3EF-DAFE14CFA552}"/>
              </a:ext>
            </a:extLst>
          </p:cNvPr>
          <p:cNvSpPr txBox="1"/>
          <p:nvPr/>
        </p:nvSpPr>
        <p:spPr>
          <a:xfrm>
            <a:off x="7619999" y="4909833"/>
            <a:ext cx="450558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Rede neural do crítico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Entradas</a:t>
            </a:r>
            <a:r>
              <a:rPr lang="pt-BR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Estado e ação.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Saída</a:t>
            </a:r>
            <a:r>
              <a:rPr lang="pt-BR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Valor </a:t>
            </a:r>
            <a:r>
              <a:rPr lang="pt-BR" b="0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pt-BR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que avalia a qualidade da ação dada o estado.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Ativações</a:t>
            </a:r>
            <a:r>
              <a:rPr lang="pt-BR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Funções </a:t>
            </a:r>
            <a:r>
              <a:rPr lang="pt-BR" b="0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relu</a:t>
            </a:r>
            <a:r>
              <a:rPr lang="pt-BR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para todas as camadas ocultas.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464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Treinamento e otimização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CCA6476-E108-634A-ABB8-88061112D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73" y="3989370"/>
            <a:ext cx="6168040" cy="279837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E92EA6-2133-0746-9367-DB7415C6D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93" y="1585058"/>
            <a:ext cx="6265479" cy="231595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0DC4C65-1402-5949-B677-39E9539E9740}"/>
              </a:ext>
            </a:extLst>
          </p:cNvPr>
          <p:cNvSpPr txBox="1"/>
          <p:nvPr/>
        </p:nvSpPr>
        <p:spPr>
          <a:xfrm>
            <a:off x="6454883" y="1939697"/>
            <a:ext cx="56931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400" b="1" i="0" dirty="0">
                <a:solidFill>
                  <a:srgbClr val="0D0D0D"/>
                </a:solidFill>
                <a:effectLst/>
                <a:latin typeface="Söhne"/>
              </a:rPr>
              <a:t>Função de Erro do Ator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0D0D0D"/>
                </a:solidFill>
                <a:effectLst/>
                <a:latin typeface="Söhne"/>
              </a:rPr>
              <a:t>Erro</a:t>
            </a:r>
            <a:r>
              <a:rPr lang="pt-BR" b="0" i="0" dirty="0">
                <a:solidFill>
                  <a:srgbClr val="0D0D0D"/>
                </a:solidFill>
                <a:effectLst/>
                <a:latin typeface="Söhne"/>
              </a:rPr>
              <a:t>: Negativo da média dos valores </a:t>
            </a:r>
            <a:r>
              <a:rPr lang="pt-BR" b="0" i="0" dirty="0" err="1">
                <a:solidFill>
                  <a:srgbClr val="0D0D0D"/>
                </a:solidFill>
                <a:effectLst/>
                <a:latin typeface="Söhne"/>
              </a:rPr>
              <a:t>Q</a:t>
            </a:r>
            <a:r>
              <a:rPr lang="pt-BR" b="0" i="0" dirty="0">
                <a:solidFill>
                  <a:srgbClr val="0D0D0D"/>
                </a:solidFill>
                <a:effectLst/>
                <a:latin typeface="Söhne"/>
              </a:rPr>
              <a:t> preditos pela rede crítica para as ações sugeridas pela rede do ator (maximização da recompensa).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 err="1">
                <a:solidFill>
                  <a:srgbClr val="0D0D0D"/>
                </a:solidFill>
                <a:effectLst/>
                <a:latin typeface="Söhne"/>
              </a:rPr>
              <a:t>Otimizador</a:t>
            </a:r>
            <a:r>
              <a:rPr lang="pt-BR" b="0" i="0" dirty="0">
                <a:solidFill>
                  <a:srgbClr val="0D0D0D"/>
                </a:solidFill>
                <a:effectLst/>
                <a:latin typeface="Söhne"/>
              </a:rPr>
              <a:t>: Adam, com taxa de aprendizado especificada.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5BE7DA8-5023-E84F-8358-7A093F06ABD9}"/>
              </a:ext>
            </a:extLst>
          </p:cNvPr>
          <p:cNvSpPr txBox="1"/>
          <p:nvPr/>
        </p:nvSpPr>
        <p:spPr>
          <a:xfrm>
            <a:off x="6404247" y="4624746"/>
            <a:ext cx="57437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400" b="1" i="0" dirty="0">
                <a:solidFill>
                  <a:srgbClr val="0D0D0D"/>
                </a:solidFill>
                <a:effectLst/>
                <a:latin typeface="Söhne"/>
              </a:rPr>
              <a:t>Função de Erro do </a:t>
            </a:r>
            <a:r>
              <a:rPr lang="pt-BR" sz="2400" b="1" dirty="0">
                <a:solidFill>
                  <a:srgbClr val="0D0D0D"/>
                </a:solidFill>
                <a:latin typeface="Söhne"/>
              </a:rPr>
              <a:t>Crítico</a:t>
            </a:r>
            <a:endParaRPr lang="pt-BR" sz="2400" b="1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0D0D0D"/>
                </a:solidFill>
                <a:effectLst/>
                <a:latin typeface="Söhne"/>
              </a:rPr>
              <a:t>Erro</a:t>
            </a:r>
            <a:r>
              <a:rPr lang="pt-BR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pt-BR" b="0" i="0" dirty="0" err="1">
                <a:solidFill>
                  <a:srgbClr val="0D0D0D"/>
                </a:solidFill>
                <a:effectLst/>
                <a:latin typeface="Söhne"/>
              </a:rPr>
              <a:t>Mean</a:t>
            </a:r>
            <a:r>
              <a:rPr lang="pt-BR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0D0D0D"/>
                </a:solidFill>
                <a:effectLst/>
                <a:latin typeface="Söhne"/>
              </a:rPr>
              <a:t>Squared</a:t>
            </a:r>
            <a:r>
              <a:rPr lang="pt-BR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0D0D0D"/>
                </a:solidFill>
                <a:effectLst/>
                <a:latin typeface="Söhne"/>
              </a:rPr>
              <a:t>Error</a:t>
            </a:r>
            <a:r>
              <a:rPr lang="pt-BR" b="0" i="0" dirty="0">
                <a:solidFill>
                  <a:srgbClr val="0D0D0D"/>
                </a:solidFill>
                <a:effectLst/>
                <a:latin typeface="Söhne"/>
              </a:rPr>
              <a:t> (MSE) entre o valor alvo </a:t>
            </a:r>
            <a:r>
              <a:rPr lang="pt-BR" b="0" i="0" dirty="0" err="1">
                <a:solidFill>
                  <a:srgbClr val="0D0D0D"/>
                </a:solidFill>
                <a:effectLst/>
                <a:latin typeface="Söhne"/>
              </a:rPr>
              <a:t>y</a:t>
            </a:r>
            <a:r>
              <a:rPr lang="pt-BR" b="0" i="0" dirty="0">
                <a:solidFill>
                  <a:srgbClr val="0D0D0D"/>
                </a:solidFill>
                <a:effectLst/>
                <a:latin typeface="Söhne"/>
              </a:rPr>
              <a:t> e o valor </a:t>
            </a:r>
            <a:r>
              <a:rPr lang="pt-BR" b="0" i="0" dirty="0" err="1">
                <a:solidFill>
                  <a:srgbClr val="0D0D0D"/>
                </a:solidFill>
                <a:effectLst/>
                <a:latin typeface="Söhne"/>
              </a:rPr>
              <a:t>Q</a:t>
            </a:r>
            <a:r>
              <a:rPr lang="pt-BR" b="0" i="0" dirty="0">
                <a:solidFill>
                  <a:srgbClr val="0D0D0D"/>
                </a:solidFill>
                <a:effectLst/>
                <a:latin typeface="Söhne"/>
              </a:rPr>
              <a:t> predito pela rede crítica.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 err="1">
                <a:solidFill>
                  <a:srgbClr val="0D0D0D"/>
                </a:solidFill>
                <a:effectLst/>
                <a:latin typeface="Söhne"/>
              </a:rPr>
              <a:t>Otimizador</a:t>
            </a:r>
            <a:r>
              <a:rPr lang="pt-BR" b="0" i="0" dirty="0">
                <a:solidFill>
                  <a:srgbClr val="0D0D0D"/>
                </a:solidFill>
                <a:effectLst/>
                <a:latin typeface="Söhne"/>
              </a:rPr>
              <a:t>: Adam, com taxa de aprendizado especificada.</a:t>
            </a:r>
          </a:p>
        </p:txBody>
      </p:sp>
    </p:spTree>
    <p:extLst>
      <p:ext uri="{BB962C8B-B14F-4D97-AF65-F5344CB8AC3E}">
        <p14:creationId xmlns:p14="http://schemas.microsoft.com/office/powerpoint/2010/main" val="3906980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79460" cy="3976085"/>
          </a:xfrm>
        </p:spPr>
        <p:txBody>
          <a:bodyPr>
            <a:normAutofit lnSpcReduction="10000"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Resolução de tarefas complexas a partir de dados de sensoriamento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O aprendizado por reforço se torna interessante devido ao aprendizado constante sem a necessidade de um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Em 2015 houve a criação da </a:t>
            </a:r>
            <a:r>
              <a:rPr lang="pt-BR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pt-B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-Network (DQN), que combina aprendizado profundo com aprendizado por reforço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98AA16-4DCC-9C45-96B2-61B96D4A3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862" y="2404020"/>
            <a:ext cx="5579460" cy="280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AEC4688-2BE2-9D4E-87E8-175272FC1580}"/>
              </a:ext>
            </a:extLst>
          </p:cNvPr>
          <p:cNvSpPr txBox="1"/>
          <p:nvPr/>
        </p:nvSpPr>
        <p:spPr>
          <a:xfrm>
            <a:off x="8002861" y="5432377"/>
            <a:ext cx="2501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Aprendizado por reforço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6419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A9759-CA4F-DA4F-85C2-F6E51DCE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F732D-34CE-6153-324F-D7F68215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760D62D-F13D-0549-A6DD-0713E8D9BFBD}"/>
              </a:ext>
            </a:extLst>
          </p:cNvPr>
          <p:cNvSpPr txBox="1"/>
          <p:nvPr/>
        </p:nvSpPr>
        <p:spPr>
          <a:xfrm>
            <a:off x="987972" y="1827323"/>
            <a:ext cx="1021605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Apropriado para Espaços de Ação Contínuos:</a:t>
            </a:r>
            <a:endParaRPr lang="pt-BR" b="0" i="0" dirty="0">
              <a:solidFill>
                <a:srgbClr val="0D0D0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l"/>
            <a:r>
              <a:rPr lang="pt-BR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 DDPG é especialmente adequado para problemas com espaços de ação contínuos, onde as ações podem ser uma variedade infinita de valores. Isso permite que o algoritmo seja aplicado em uma ampla gama de problemas do mundo real, como robótica e controle de motores.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Aprendizado Off-</a:t>
            </a:r>
            <a:r>
              <a:rPr lang="pt-BR" b="1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pt-BR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pt-BR" b="0" i="0" dirty="0">
              <a:solidFill>
                <a:srgbClr val="0D0D0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l"/>
            <a:r>
              <a:rPr lang="pt-BR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 DDPG utiliza aprendizado off-</a:t>
            </a:r>
            <a:r>
              <a:rPr lang="pt-BR" b="0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pt-BR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o que significa que o agente pode aprender com experiências passadas armazenadas na memória de repetição. Isso aumenta a eficiência do aprendizado e permite uma melhor reutilização dos dados de experiência.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Estabilidade do Treinamento:</a:t>
            </a:r>
            <a:endParaRPr lang="pt-BR" b="0" i="0" dirty="0">
              <a:solidFill>
                <a:srgbClr val="0D0D0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l"/>
            <a:r>
              <a:rPr lang="pt-BR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 uso de "</a:t>
            </a:r>
            <a:r>
              <a:rPr lang="pt-BR" b="0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r>
              <a:rPr lang="pt-BR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networks" e “replay buffer”, junto com a política </a:t>
            </a:r>
            <a:r>
              <a:rPr lang="pt-BR" b="0" i="1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off-</a:t>
            </a:r>
            <a:r>
              <a:rPr lang="pt-BR" b="0" i="1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pt-BR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contribui para a estabilidade do treinamento. Isso ajuda a reduzir oscilações e a melhorar a convergência do algoritmo, tornando-o mais robusto e confiável.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Robustez em ambientes ruidosos:</a:t>
            </a:r>
            <a:endParaRPr lang="pt-BR" b="0" i="0" dirty="0">
              <a:solidFill>
                <a:srgbClr val="0D0D0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pt-BR" b="0" i="0" dirty="0">
                <a:solidFill>
                  <a:srgbClr val="0D0D0D"/>
                </a:solidFill>
                <a:effectLst/>
                <a:latin typeface="Söhne"/>
              </a:rPr>
              <a:t>O ruído controlado do DDPG ajuda o agente a explorar diferentes ações mesmo em ambientes ruidosos, o que é crucial para encontrar políticas ótimas em ambientes onde o comportamento do sistema pode ser incerto ou variável. </a:t>
            </a:r>
            <a:r>
              <a:rPr lang="pt-BR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Isso o torna adequado para aplicações onde a precisão é crucial, como navegação autônoma. </a:t>
            </a:r>
            <a:endParaRPr lang="pt-BR" b="0" i="0" dirty="0">
              <a:solidFill>
                <a:srgbClr val="0D0D0D"/>
              </a:solidFill>
              <a:effectLst/>
              <a:latin typeface="Söhne"/>
            </a:endParaRPr>
          </a:p>
          <a:p>
            <a:pPr lvl="1" algn="l"/>
            <a:endParaRPr lang="pt-BR" b="0" i="0" dirty="0">
              <a:solidFill>
                <a:srgbClr val="0D0D0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811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A9759-CA4F-DA4F-85C2-F6E51DCE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F732D-34CE-6153-324F-D7F68215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760D62D-F13D-0549-A6DD-0713E8D9BFBD}"/>
              </a:ext>
            </a:extLst>
          </p:cNvPr>
          <p:cNvSpPr txBox="1"/>
          <p:nvPr/>
        </p:nvSpPr>
        <p:spPr>
          <a:xfrm>
            <a:off x="838200" y="1690688"/>
            <a:ext cx="1021868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pt-BR" b="1" i="0" dirty="0">
                <a:solidFill>
                  <a:srgbClr val="0D0D0D"/>
                </a:solidFill>
                <a:effectLst/>
                <a:latin typeface="ui-sans-serif"/>
              </a:rPr>
              <a:t>Sensibilidade a </a:t>
            </a:r>
            <a:r>
              <a:rPr lang="pt-BR" b="1" i="0" dirty="0" err="1">
                <a:solidFill>
                  <a:srgbClr val="0D0D0D"/>
                </a:solidFill>
                <a:effectLst/>
                <a:latin typeface="ui-sans-serif"/>
              </a:rPr>
              <a:t>Hiperparâmetros</a:t>
            </a:r>
            <a:r>
              <a:rPr lang="pt-BR" b="1" i="0" dirty="0">
                <a:solidFill>
                  <a:srgbClr val="0D0D0D"/>
                </a:solidFill>
                <a:effectLst/>
                <a:latin typeface="ui-sans-serif"/>
              </a:rPr>
              <a:t>:</a:t>
            </a:r>
          </a:p>
          <a:p>
            <a:pPr algn="l"/>
            <a:r>
              <a:rPr lang="pt-BR" b="0" i="0" dirty="0">
                <a:solidFill>
                  <a:srgbClr val="0D0D0D"/>
                </a:solidFill>
                <a:effectLst/>
                <a:latin typeface="ui-sans-serif"/>
              </a:rPr>
              <a:t>O DDPG é altamente sensível aos </a:t>
            </a:r>
            <a:r>
              <a:rPr lang="pt-BR" b="0" i="0" dirty="0" err="1">
                <a:solidFill>
                  <a:srgbClr val="0D0D0D"/>
                </a:solidFill>
                <a:effectLst/>
                <a:latin typeface="ui-sans-serif"/>
              </a:rPr>
              <a:t>hiperparâmetros</a:t>
            </a:r>
            <a:r>
              <a:rPr lang="pt-BR" b="0" i="0" dirty="0">
                <a:solidFill>
                  <a:srgbClr val="0D0D0D"/>
                </a:solidFill>
                <a:effectLst/>
                <a:latin typeface="ui-sans-serif"/>
              </a:rPr>
              <a:t>, como a taxa de aprendizado, o fator de desconto</a:t>
            </a:r>
            <a:r>
              <a:rPr lang="el-GR" b="0" i="0" dirty="0">
                <a:solidFill>
                  <a:srgbClr val="0D0D0D"/>
                </a:solidFill>
                <a:effectLst/>
                <a:latin typeface="ui-sans-serif"/>
              </a:rPr>
              <a:t>, </a:t>
            </a:r>
            <a:r>
              <a:rPr lang="pt-BR" b="0" i="0" dirty="0">
                <a:solidFill>
                  <a:srgbClr val="0D0D0D"/>
                </a:solidFill>
                <a:effectLst/>
                <a:latin typeface="ui-sans-serif"/>
              </a:rPr>
              <a:t>o fator de atualização das redes-alvo</a:t>
            </a:r>
            <a:r>
              <a:rPr lang="el-GR" b="0" i="0" dirty="0">
                <a:solidFill>
                  <a:srgbClr val="0D0D0D"/>
                </a:solidFill>
                <a:effectLst/>
                <a:latin typeface="ui-sans-serif"/>
              </a:rPr>
              <a:t>, </a:t>
            </a:r>
            <a:r>
              <a:rPr lang="pt-BR" b="0" i="0" dirty="0">
                <a:solidFill>
                  <a:srgbClr val="0D0D0D"/>
                </a:solidFill>
                <a:effectLst/>
                <a:latin typeface="ui-sans-serif"/>
              </a:rPr>
              <a:t>e os parâmetros da rede neural (número de camadas, unidades por camada, etc.).</a:t>
            </a:r>
          </a:p>
          <a:p>
            <a:pPr algn="l"/>
            <a:endParaRPr lang="pt-B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342900" indent="-342900" algn="l">
              <a:buFont typeface="+mj-lt"/>
              <a:buAutoNum type="arabicPeriod" startAt="2"/>
            </a:pPr>
            <a:r>
              <a:rPr lang="pt-BR" b="1" i="0" dirty="0">
                <a:solidFill>
                  <a:srgbClr val="0D0D0D"/>
                </a:solidFill>
                <a:effectLst/>
                <a:latin typeface="ui-sans-serif"/>
              </a:rPr>
              <a:t>Falta de Exploração Eficiente:</a:t>
            </a:r>
          </a:p>
          <a:p>
            <a:pPr algn="l"/>
            <a:r>
              <a:rPr lang="pt-BR" b="0" i="0" dirty="0">
                <a:solidFill>
                  <a:srgbClr val="0D0D0D"/>
                </a:solidFill>
                <a:effectLst/>
                <a:latin typeface="ui-sans-serif"/>
              </a:rPr>
              <a:t>DDPG utiliza uma política determinística, o que pode levar a problemas de exploração inadequada. Embora ruídos (como </a:t>
            </a:r>
            <a:r>
              <a:rPr lang="pt-BR" b="0" i="0" dirty="0" err="1">
                <a:solidFill>
                  <a:srgbClr val="0D0D0D"/>
                </a:solidFill>
                <a:effectLst/>
                <a:latin typeface="ui-sans-serif"/>
              </a:rPr>
              <a:t>Ornstein-Uhlenbeck</a:t>
            </a:r>
            <a:r>
              <a:rPr lang="pt-BR" b="0" i="0" dirty="0">
                <a:solidFill>
                  <a:srgbClr val="0D0D0D"/>
                </a:solidFill>
                <a:effectLst/>
                <a:latin typeface="ui-sans-serif"/>
              </a:rPr>
              <a:t>) sejam adicionados às ações para incentivar a exploração, isso pode não ser suficiente em ambientes complexos ou com alta dimensionalidade.</a:t>
            </a:r>
          </a:p>
          <a:p>
            <a:pPr algn="l"/>
            <a:endParaRPr lang="pt-B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342900" indent="-342900" algn="l">
              <a:buFont typeface="+mj-lt"/>
              <a:buAutoNum type="arabicPeriod" startAt="3"/>
            </a:pPr>
            <a:r>
              <a:rPr lang="pt-BR" b="1" i="0" dirty="0">
                <a:solidFill>
                  <a:srgbClr val="0D0D0D"/>
                </a:solidFill>
                <a:effectLst/>
                <a:latin typeface="ui-sans-serif"/>
              </a:rPr>
              <a:t>Instabilidade e Divergência:</a:t>
            </a:r>
          </a:p>
          <a:p>
            <a:pPr algn="l"/>
            <a:r>
              <a:rPr lang="pt-BR" b="0" i="0" dirty="0">
                <a:solidFill>
                  <a:srgbClr val="0D0D0D"/>
                </a:solidFill>
                <a:effectLst/>
                <a:latin typeface="ui-sans-serif"/>
              </a:rPr>
              <a:t>DDPG, como outros métodos baseados em gradiente profundo, pode sofrer de instabilidades durante o treinamento. A função de valor e a política são representadas por redes neurais profundas que são treinadas simultaneamente, o que pode levar a problemas de divergência. Para isso é necessário implementar corretamente as redes alvos e replay </a:t>
            </a:r>
            <a:r>
              <a:rPr lang="pt-BR" dirty="0">
                <a:solidFill>
                  <a:srgbClr val="0D0D0D"/>
                </a:solidFill>
                <a:latin typeface="ui-sans-serif"/>
              </a:rPr>
              <a:t>buffer.</a:t>
            </a:r>
            <a:endParaRPr lang="pt-BR" b="0" i="0" dirty="0">
              <a:solidFill>
                <a:srgbClr val="0D0D0D"/>
              </a:solidFill>
              <a:effectLst/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2885427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EBC8F7-03EF-338A-A90B-280A41AF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com outros algoritmos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8D6B8FC-F207-BE46-B518-F42F70207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522"/>
          <a:stretch/>
        </p:blipFill>
        <p:spPr>
          <a:xfrm>
            <a:off x="838200" y="1710626"/>
            <a:ext cx="10515600" cy="352352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649EB4C-F7AF-B04C-BD20-263EBA9EDAB1}"/>
              </a:ext>
            </a:extLst>
          </p:cNvPr>
          <p:cNvSpPr txBox="1"/>
          <p:nvPr/>
        </p:nvSpPr>
        <p:spPr>
          <a:xfrm>
            <a:off x="1660634" y="5023588"/>
            <a:ext cx="90809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Cinza claro : DPG original com </a:t>
            </a:r>
            <a:r>
              <a:rPr lang="pt-BR" sz="2000" i="1" dirty="0"/>
              <a:t>batch </a:t>
            </a:r>
            <a:r>
              <a:rPr lang="pt-BR" sz="2000" i="1" dirty="0" err="1"/>
              <a:t>normalization</a:t>
            </a:r>
            <a:endParaRPr lang="pt-BR" sz="2000" i="1" dirty="0"/>
          </a:p>
          <a:p>
            <a:r>
              <a:rPr lang="pt-BR" sz="2000" dirty="0"/>
              <a:t>Cinza escuro: DPG original com </a:t>
            </a:r>
            <a:r>
              <a:rPr lang="pt-BR" sz="2000" i="1" dirty="0" err="1"/>
              <a:t>target</a:t>
            </a:r>
            <a:r>
              <a:rPr lang="pt-BR" sz="2000" i="1" dirty="0"/>
              <a:t> networks</a:t>
            </a:r>
          </a:p>
          <a:p>
            <a:r>
              <a:rPr lang="pt-BR" sz="2000" dirty="0"/>
              <a:t>Verde: DPG original com </a:t>
            </a:r>
            <a:r>
              <a:rPr lang="pt-BR" sz="2000" i="1" dirty="0" err="1"/>
              <a:t>target</a:t>
            </a:r>
            <a:r>
              <a:rPr lang="pt-BR" sz="2000" i="1" dirty="0"/>
              <a:t> networks</a:t>
            </a:r>
            <a:r>
              <a:rPr lang="pt-BR" sz="2000" dirty="0"/>
              <a:t> e </a:t>
            </a:r>
            <a:r>
              <a:rPr lang="pt-BR" sz="2000" i="1" dirty="0"/>
              <a:t>batch </a:t>
            </a:r>
            <a:r>
              <a:rPr lang="pt-BR" sz="2000" i="1" dirty="0" err="1"/>
              <a:t>normalization</a:t>
            </a:r>
            <a:endParaRPr lang="pt-BR" sz="2000" i="1" dirty="0"/>
          </a:p>
          <a:p>
            <a:r>
              <a:rPr lang="pt-BR" sz="2000" dirty="0"/>
              <a:t>Azul: DPG original com </a:t>
            </a:r>
            <a:r>
              <a:rPr lang="pt-BR" sz="2000" i="1" dirty="0" err="1"/>
              <a:t>target</a:t>
            </a:r>
            <a:r>
              <a:rPr lang="pt-BR" sz="2000" i="1" dirty="0"/>
              <a:t> networks </a:t>
            </a:r>
            <a:r>
              <a:rPr lang="pt-BR" sz="2000" dirty="0"/>
              <a:t>com entradas a partir de pixels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5318CC-26D0-6C41-A58D-600342AA4BCA}"/>
              </a:ext>
            </a:extLst>
          </p:cNvPr>
          <p:cNvSpPr txBox="1"/>
          <p:nvPr/>
        </p:nvSpPr>
        <p:spPr>
          <a:xfrm>
            <a:off x="4214646" y="6378557"/>
            <a:ext cx="39729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i="1" dirty="0"/>
              <a:t>Target networks </a:t>
            </a:r>
            <a:r>
              <a:rPr lang="pt-BR" sz="2400" b="1" dirty="0"/>
              <a:t>são cruciais!</a:t>
            </a:r>
          </a:p>
        </p:txBody>
      </p:sp>
    </p:spTree>
    <p:extLst>
      <p:ext uri="{BB962C8B-B14F-4D97-AF65-F5344CB8AC3E}">
        <p14:creationId xmlns:p14="http://schemas.microsoft.com/office/powerpoint/2010/main" val="3433136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EBC8F7-03EF-338A-A90B-280A41AF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com outros algoritmos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F1AC051-1BE8-AF41-8FB9-4FEB692BD3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69" b="1"/>
          <a:stretch/>
        </p:blipFill>
        <p:spPr>
          <a:xfrm>
            <a:off x="4953000" y="1408386"/>
            <a:ext cx="7239000" cy="531823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F5886CB-8D93-514D-AFF5-24B2D803E861}"/>
              </a:ext>
            </a:extLst>
          </p:cNvPr>
          <p:cNvSpPr txBox="1"/>
          <p:nvPr/>
        </p:nvSpPr>
        <p:spPr>
          <a:xfrm>
            <a:off x="191814" y="2774841"/>
            <a:ext cx="476118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Tabela de performance do DDPG em comparação com o DPG (com replay buffer e batch </a:t>
            </a:r>
            <a:r>
              <a:rPr lang="pt-BR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  <a:r>
              <a:rPr lang="pt-B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), para diversos ambientes.</a:t>
            </a:r>
          </a:p>
          <a:p>
            <a:endParaRPr lang="pt-BR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2.5 milhões de etapas de treinamento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5 execuções (média e maior valor)</a:t>
            </a:r>
            <a:r>
              <a:rPr lang="pt-B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Scores normalizados, exceto o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torcs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lowd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” são entradas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-dimensional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ix</a:t>
            </a:r>
            <a:r>
              <a:rPr lang="pt-B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” são entradas de pixel (high-dimensional)</a:t>
            </a:r>
          </a:p>
        </p:txBody>
      </p:sp>
    </p:spTree>
    <p:extLst>
      <p:ext uri="{BB962C8B-B14F-4D97-AF65-F5344CB8AC3E}">
        <p14:creationId xmlns:p14="http://schemas.microsoft.com/office/powerpoint/2010/main" val="1291720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EBC8F7-03EF-338A-A90B-280A41AF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DDPG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0B31AA6-5882-AA44-BBDD-0BACFDDBCC14}"/>
              </a:ext>
            </a:extLst>
          </p:cNvPr>
          <p:cNvSpPr txBox="1"/>
          <p:nvPr/>
        </p:nvSpPr>
        <p:spPr>
          <a:xfrm>
            <a:off x="838200" y="2312504"/>
            <a:ext cx="103842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Carrinho evitando obstáculo: </a:t>
            </a:r>
            <a:r>
              <a:rPr lang="pt-BR" dirty="0">
                <a:hlinkClick r:id="rId2"/>
              </a:rPr>
              <a:t>https://www.youtube.com/watch?v=y3cLHBNkFKo&amp;ab_channel=MaxFerguson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 err="1"/>
              <a:t>Gym</a:t>
            </a:r>
            <a:r>
              <a:rPr lang="pt-BR" dirty="0"/>
              <a:t> </a:t>
            </a:r>
            <a:r>
              <a:rPr lang="pt-BR" dirty="0" err="1"/>
              <a:t>mujoco</a:t>
            </a:r>
            <a:r>
              <a:rPr lang="pt-BR" dirty="0"/>
              <a:t>: </a:t>
            </a:r>
            <a:r>
              <a:rPr lang="pt-BR" dirty="0">
                <a:hlinkClick r:id="rId3"/>
              </a:rPr>
              <a:t>https://www.youtube.com/watch?v=iFg5lcUzSYU&amp;ab_channel=NiloFreitas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 err="1"/>
              <a:t>Bipedal</a:t>
            </a:r>
            <a:r>
              <a:rPr lang="pt-BR" dirty="0"/>
              <a:t> </a:t>
            </a:r>
            <a:r>
              <a:rPr lang="pt-BR" dirty="0" err="1"/>
              <a:t>walker</a:t>
            </a:r>
            <a:r>
              <a:rPr lang="pt-BR" dirty="0"/>
              <a:t>: </a:t>
            </a:r>
            <a:r>
              <a:rPr lang="pt-BR" dirty="0">
                <a:hlinkClick r:id="rId4"/>
              </a:rPr>
              <a:t>https://www.youtube.com/watch?v=_uOijzF4V6U&amp;ab_channel=JosephLowman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979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Exemplo(s) de aplicação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359096-6B47-BEA3-55AD-95F90CDC8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Este exemplo demonstra a aplicabilidade do DDPG para otimização do pêndulo invertido, de modo a tentar estabilizar o mesmo na vertical.</a:t>
            </a:r>
          </a:p>
          <a:p>
            <a:r>
              <a:rPr lang="pt-BR" dirty="0"/>
              <a:t> Link para o </a:t>
            </a:r>
            <a:r>
              <a:rPr lang="pt-BR" dirty="0" err="1"/>
              <a:t>colab</a:t>
            </a:r>
            <a:r>
              <a:rPr lang="pt-BR" dirty="0"/>
              <a:t>: </a:t>
            </a:r>
            <a:r>
              <a:rPr lang="pt-BR" dirty="0">
                <a:hlinkClick r:id="rId2"/>
              </a:rPr>
              <a:t>https://colab.research.google.com/drive/1xeYSWCLI75FY_sKBRdhh-NnWdPAYyW2-?usp=sharing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2530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Quiz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359096-6B47-BEA3-55AD-95F90CDC8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Link para acesso ao quiz: </a:t>
            </a:r>
            <a:r>
              <a:rPr lang="pt-BR" dirty="0">
                <a:hlinkClick r:id="rId2"/>
              </a:rPr>
              <a:t>https://forms.gle/Ru4ZaqwsfrmixMdd8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1160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32550-8C76-B013-2EC7-989D8C3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C4593595-8E29-9E48-A683-2F5F94E41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239703" cy="4943038"/>
          </a:xfrm>
        </p:spPr>
        <p:txBody>
          <a:bodyPr>
            <a:normAutofit fontScale="92500" lnSpcReduction="10000"/>
          </a:bodyPr>
          <a:lstStyle/>
          <a:p>
            <a:r>
              <a:rPr lang="pt-BR" sz="2400" dirty="0" err="1"/>
              <a:t>Lillicrap</a:t>
            </a:r>
            <a:r>
              <a:rPr lang="pt-BR" sz="2400" dirty="0"/>
              <a:t>, Timothy P., et al. "</a:t>
            </a:r>
            <a:r>
              <a:rPr lang="pt-BR" sz="2400" dirty="0" err="1"/>
              <a:t>Continuous</a:t>
            </a:r>
            <a:r>
              <a:rPr lang="pt-BR" sz="2400" dirty="0"/>
              <a:t> </a:t>
            </a:r>
            <a:r>
              <a:rPr lang="pt-BR" sz="2400" dirty="0" err="1"/>
              <a:t>control</a:t>
            </a:r>
            <a:r>
              <a:rPr lang="pt-BR" sz="2400" dirty="0"/>
              <a:t> </a:t>
            </a:r>
            <a:r>
              <a:rPr lang="pt-BR" sz="2400" dirty="0" err="1"/>
              <a:t>with</a:t>
            </a:r>
            <a:r>
              <a:rPr lang="pt-BR" sz="2400" dirty="0"/>
              <a:t> </a:t>
            </a:r>
            <a:r>
              <a:rPr lang="pt-BR" sz="2400" dirty="0" err="1"/>
              <a:t>deep</a:t>
            </a:r>
            <a:r>
              <a:rPr lang="pt-BR" sz="2400" dirty="0"/>
              <a:t> </a:t>
            </a:r>
            <a:r>
              <a:rPr lang="pt-BR" sz="2400" dirty="0" err="1"/>
              <a:t>reinforcement</a:t>
            </a:r>
            <a:r>
              <a:rPr lang="pt-BR" sz="2400" dirty="0"/>
              <a:t> </a:t>
            </a:r>
            <a:r>
              <a:rPr lang="pt-BR" sz="2400" dirty="0" err="1"/>
              <a:t>learning</a:t>
            </a:r>
            <a:r>
              <a:rPr lang="pt-BR" sz="2400" dirty="0"/>
              <a:t>." </a:t>
            </a:r>
            <a:r>
              <a:rPr lang="pt-BR" sz="2400" dirty="0" err="1"/>
              <a:t>arXiv</a:t>
            </a:r>
            <a:r>
              <a:rPr lang="pt-BR" sz="2400" dirty="0"/>
              <a:t> </a:t>
            </a:r>
            <a:r>
              <a:rPr lang="pt-BR" sz="2400" dirty="0" err="1"/>
              <a:t>preprint</a:t>
            </a:r>
            <a:r>
              <a:rPr lang="pt-BR" sz="2400" dirty="0"/>
              <a:t> arXiv:1509.02971 (2015).</a:t>
            </a:r>
          </a:p>
          <a:p>
            <a:r>
              <a:rPr lang="pt-BR" sz="2400" dirty="0" err="1"/>
              <a:t>Keras</a:t>
            </a:r>
            <a:r>
              <a:rPr lang="pt-BR" sz="2400" dirty="0"/>
              <a:t>. </a:t>
            </a:r>
            <a:r>
              <a:rPr lang="pt-BR" sz="2400" dirty="0" err="1"/>
              <a:t>Deep</a:t>
            </a:r>
            <a:r>
              <a:rPr lang="pt-BR" sz="2400" dirty="0"/>
              <a:t> </a:t>
            </a:r>
            <a:r>
              <a:rPr lang="pt-BR" sz="2400" dirty="0" err="1"/>
              <a:t>Deterministic</a:t>
            </a:r>
            <a:r>
              <a:rPr lang="pt-BR" sz="2400" dirty="0"/>
              <a:t> </a:t>
            </a:r>
            <a:r>
              <a:rPr lang="pt-BR" sz="2400" dirty="0" err="1"/>
              <a:t>Policy</a:t>
            </a:r>
            <a:r>
              <a:rPr lang="pt-BR" sz="2400" dirty="0"/>
              <a:t> </a:t>
            </a:r>
            <a:r>
              <a:rPr lang="pt-BR" sz="2400" dirty="0" err="1"/>
              <a:t>Gradients</a:t>
            </a:r>
            <a:r>
              <a:rPr lang="pt-BR" sz="2400" dirty="0"/>
              <a:t> (DDPG) - </a:t>
            </a:r>
            <a:r>
              <a:rPr lang="pt-BR" sz="2400" dirty="0" err="1"/>
              <a:t>Pendulum</a:t>
            </a:r>
            <a:r>
              <a:rPr lang="pt-BR" sz="2400" dirty="0"/>
              <a:t> </a:t>
            </a:r>
            <a:r>
              <a:rPr lang="pt-BR" sz="2400" dirty="0" err="1"/>
              <a:t>Example</a:t>
            </a:r>
            <a:r>
              <a:rPr lang="pt-BR" sz="2400" dirty="0"/>
              <a:t>. Disponível em: </a:t>
            </a:r>
            <a:r>
              <a:rPr lang="pt-BR" sz="2400" dirty="0">
                <a:hlinkClick r:id="rId2"/>
              </a:rPr>
              <a:t>https://keras.io/examples/rl/ddpg_pendulum/</a:t>
            </a:r>
            <a:r>
              <a:rPr lang="pt-BR" sz="2400" dirty="0"/>
              <a:t>. 2024.</a:t>
            </a:r>
            <a:endParaRPr lang="pt-BR" sz="2400" dirty="0">
              <a:hlinkClick r:id="rId2"/>
            </a:endParaRPr>
          </a:p>
          <a:p>
            <a:r>
              <a:rPr lang="pt-BR" sz="2400" dirty="0" err="1"/>
              <a:t>Medium</a:t>
            </a:r>
            <a:r>
              <a:rPr lang="pt-BR" sz="2400" dirty="0"/>
              <a:t>. </a:t>
            </a:r>
            <a:r>
              <a:rPr lang="pt-BR" sz="2400" dirty="0" err="1"/>
              <a:t>Deep</a:t>
            </a:r>
            <a:r>
              <a:rPr lang="pt-BR" sz="2400" dirty="0"/>
              <a:t> </a:t>
            </a:r>
            <a:r>
              <a:rPr lang="pt-BR" sz="2400" dirty="0" err="1"/>
              <a:t>Deterministic</a:t>
            </a:r>
            <a:r>
              <a:rPr lang="pt-BR" sz="2400" dirty="0"/>
              <a:t> </a:t>
            </a:r>
            <a:r>
              <a:rPr lang="pt-BR" sz="2400" dirty="0" err="1"/>
              <a:t>Policy</a:t>
            </a:r>
            <a:r>
              <a:rPr lang="pt-BR" sz="2400" dirty="0"/>
              <a:t> </a:t>
            </a:r>
            <a:r>
              <a:rPr lang="pt-BR" sz="2400" dirty="0" err="1"/>
              <a:t>Gradients</a:t>
            </a:r>
            <a:r>
              <a:rPr lang="pt-BR" sz="2400" dirty="0"/>
              <a:t> </a:t>
            </a:r>
            <a:r>
              <a:rPr lang="pt-BR" sz="2400" dirty="0" err="1"/>
              <a:t>Explained</a:t>
            </a:r>
            <a:r>
              <a:rPr lang="pt-BR" sz="2400" dirty="0"/>
              <a:t>. Disponível em: </a:t>
            </a:r>
            <a:r>
              <a:rPr lang="pt-BR" sz="2400" dirty="0">
                <a:hlinkClick r:id="rId3"/>
              </a:rPr>
              <a:t>https://towardsdatascience.com/deep-deterministic-policy-gradients-explained-2d94655a9b7b</a:t>
            </a:r>
            <a:r>
              <a:rPr lang="pt-BR" sz="2400" dirty="0"/>
              <a:t>. 2019.</a:t>
            </a:r>
          </a:p>
          <a:p>
            <a:r>
              <a:rPr lang="pt-BR" sz="2400" dirty="0" err="1"/>
              <a:t>Medium</a:t>
            </a:r>
            <a:r>
              <a:rPr lang="pt-BR" sz="2400" dirty="0"/>
              <a:t>. </a:t>
            </a:r>
            <a:r>
              <a:rPr lang="pt-BR" sz="2400" dirty="0" err="1"/>
              <a:t>How</a:t>
            </a:r>
            <a:r>
              <a:rPr lang="pt-BR" sz="2400" dirty="0"/>
              <a:t> DDPG (</a:t>
            </a:r>
            <a:r>
              <a:rPr lang="pt-BR" sz="2400" dirty="0" err="1"/>
              <a:t>Deep</a:t>
            </a:r>
            <a:r>
              <a:rPr lang="pt-BR" sz="2400" dirty="0"/>
              <a:t> </a:t>
            </a:r>
            <a:r>
              <a:rPr lang="pt-BR" sz="2400" dirty="0" err="1"/>
              <a:t>Deterministic</a:t>
            </a:r>
            <a:r>
              <a:rPr lang="pt-BR" sz="2400" dirty="0"/>
              <a:t> </a:t>
            </a:r>
            <a:r>
              <a:rPr lang="pt-BR" sz="2400" dirty="0" err="1"/>
              <a:t>Policy</a:t>
            </a:r>
            <a:r>
              <a:rPr lang="pt-BR" sz="2400" dirty="0"/>
              <a:t> </a:t>
            </a:r>
            <a:r>
              <a:rPr lang="pt-BR" sz="2400" dirty="0" err="1"/>
              <a:t>Gradient</a:t>
            </a:r>
            <a:r>
              <a:rPr lang="pt-BR" sz="2400" dirty="0"/>
              <a:t>) </a:t>
            </a:r>
            <a:r>
              <a:rPr lang="pt-BR" sz="2400" dirty="0" err="1"/>
              <a:t>Algorithms</a:t>
            </a:r>
            <a:r>
              <a:rPr lang="pt-BR" sz="2400" dirty="0"/>
              <a:t> Works in </a:t>
            </a:r>
            <a:r>
              <a:rPr lang="pt-BR" sz="2400" dirty="0" err="1"/>
              <a:t>Reinforcement</a:t>
            </a:r>
            <a:r>
              <a:rPr lang="pt-BR" sz="2400" dirty="0"/>
              <a:t> Learning. Disponível em: </a:t>
            </a:r>
            <a:r>
              <a:rPr lang="pt-BR" sz="2400" dirty="0">
                <a:hlinkClick r:id="rId4"/>
              </a:rPr>
              <a:t>https://medium.com/@amaresh.dm/how-ddpg-deep-deterministic-policy-gradient-algorithms-works-in-reinforcement-learning-117e6a932e68</a:t>
            </a:r>
            <a:r>
              <a:rPr lang="pt-BR" sz="2400" dirty="0"/>
              <a:t>. 2022.</a:t>
            </a:r>
          </a:p>
          <a:p>
            <a:r>
              <a:rPr lang="pt-BR" sz="2400" dirty="0" err="1"/>
              <a:t>Medium</a:t>
            </a:r>
            <a:r>
              <a:rPr lang="pt-BR" sz="2400" dirty="0"/>
              <a:t>. </a:t>
            </a:r>
            <a:r>
              <a:rPr lang="pt-BR" sz="2400" dirty="0" err="1"/>
              <a:t>Deep</a:t>
            </a:r>
            <a:r>
              <a:rPr lang="pt-BR" sz="2400" dirty="0"/>
              <a:t> </a:t>
            </a:r>
            <a:r>
              <a:rPr lang="pt-BR" sz="2400" dirty="0" err="1"/>
              <a:t>Deterministic</a:t>
            </a:r>
            <a:r>
              <a:rPr lang="pt-BR" sz="2400" dirty="0"/>
              <a:t> </a:t>
            </a:r>
            <a:r>
              <a:rPr lang="pt-BR" sz="2400" dirty="0" err="1"/>
              <a:t>Policy</a:t>
            </a:r>
            <a:r>
              <a:rPr lang="pt-BR" sz="2400" dirty="0"/>
              <a:t> </a:t>
            </a:r>
            <a:r>
              <a:rPr lang="pt-BR" sz="2400" dirty="0" err="1"/>
              <a:t>Gradient</a:t>
            </a:r>
            <a:r>
              <a:rPr lang="pt-BR" sz="2400" dirty="0"/>
              <a:t> (DDPG): </a:t>
            </a:r>
            <a:r>
              <a:rPr lang="pt-BR" sz="2400" dirty="0" err="1"/>
              <a:t>An</a:t>
            </a:r>
            <a:r>
              <a:rPr lang="pt-BR" sz="2400" dirty="0"/>
              <a:t> Off-</a:t>
            </a:r>
            <a:r>
              <a:rPr lang="pt-BR" sz="2400" dirty="0" err="1"/>
              <a:t>Policy</a:t>
            </a:r>
            <a:r>
              <a:rPr lang="pt-BR" sz="2400" dirty="0"/>
              <a:t> </a:t>
            </a:r>
            <a:r>
              <a:rPr lang="pt-BR" sz="2400" dirty="0" err="1"/>
              <a:t>Reinforcement</a:t>
            </a:r>
            <a:r>
              <a:rPr lang="pt-BR" sz="2400" dirty="0"/>
              <a:t> Learning </a:t>
            </a:r>
            <a:r>
              <a:rPr lang="pt-BR" sz="2400" dirty="0" err="1"/>
              <a:t>Algorithm</a:t>
            </a:r>
            <a:r>
              <a:rPr lang="pt-BR" sz="2400" dirty="0"/>
              <a:t>. Disponível em: </a:t>
            </a:r>
            <a:r>
              <a:rPr lang="pt-BR" sz="2400" dirty="0">
                <a:hlinkClick r:id="rId5"/>
              </a:rPr>
              <a:t>https://medium.com/intro-to-artificial-intelligence/deep-deterministic-policy-gradient-ddpg-an-off-policy-reinforcement-learning-algorithm-38ca8698131b</a:t>
            </a:r>
            <a:r>
              <a:rPr lang="pt-BR" sz="2400" dirty="0"/>
              <a:t>. 2020.</a:t>
            </a:r>
            <a:endParaRPr lang="pt-BR" sz="14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264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857" y="2173125"/>
            <a:ext cx="9609083" cy="1968609"/>
          </a:xfrm>
        </p:spPr>
        <p:txBody>
          <a:bodyPr>
            <a:normAutofit/>
          </a:bodyPr>
          <a:lstStyle/>
          <a:p>
            <a:r>
              <a:rPr lang="pt-B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DQN analisa problemas discretos</a:t>
            </a:r>
          </a:p>
          <a:p>
            <a:r>
              <a:rPr lang="pt-B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Muitos problemas cotidianos possui espaço de ações continuas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DQN</a:t>
            </a:r>
            <a:r>
              <a:rPr lang="pt-B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se torna</a:t>
            </a:r>
            <a:r>
              <a:rPr lang="pt-B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im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praticável em espaço de ações continuas</a:t>
            </a:r>
            <a:endParaRPr lang="pt-BR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dirty="0">
              <a:effectLst/>
              <a:latin typeface="Helvetica" pitchFamily="2" charset="0"/>
            </a:endParaRPr>
          </a:p>
        </p:txBody>
      </p:sp>
      <p:pic>
        <p:nvPicPr>
          <p:cNvPr id="3074" name="Picture 2" descr="States, Observation and Action Spaces in Reinforcement Learning | by  #Cban2020 | The Startup | Medium">
            <a:extLst>
              <a:ext uri="{FF2B5EF4-FFF2-40B4-BE49-F238E27FC236}">
                <a16:creationId xmlns:a16="http://schemas.microsoft.com/office/drawing/2014/main" id="{990085E4-B518-9F45-969E-A4911E06F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020" y="3694685"/>
            <a:ext cx="5381297" cy="316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gur">
            <a:extLst>
              <a:ext uri="{FF2B5EF4-FFF2-40B4-BE49-F238E27FC236}">
                <a16:creationId xmlns:a16="http://schemas.microsoft.com/office/drawing/2014/main" id="{32357EDB-5817-1B44-A82B-EF2A552C0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317" y="65255"/>
            <a:ext cx="2032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gent Playing">
            <a:extLst>
              <a:ext uri="{FF2B5EF4-FFF2-40B4-BE49-F238E27FC236}">
                <a16:creationId xmlns:a16="http://schemas.microsoft.com/office/drawing/2014/main" id="{35DE97C7-114F-C841-BF35-6502CD4ED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105" y="99959"/>
            <a:ext cx="1959428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067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6979"/>
            <a:ext cx="9525001" cy="3761062"/>
          </a:xfrm>
        </p:spPr>
        <p:txBody>
          <a:bodyPr>
            <a:normAutofit fontScale="92500" lnSpcReduction="20000"/>
          </a:bodyPr>
          <a:lstStyle/>
          <a:p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DDPG (</a:t>
            </a:r>
            <a:r>
              <a:rPr lang="pt-BR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pt-BR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i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deterministic</a:t>
            </a:r>
            <a:r>
              <a:rPr lang="pt-BR" b="1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i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pt-BR" b="1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i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pt-B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Lida com problemas de ações contínuos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Baseado no DPG e DQN</a:t>
            </a:r>
          </a:p>
          <a:p>
            <a:r>
              <a:rPr lang="pt-BR" b="0" i="0" dirty="0">
                <a:solidFill>
                  <a:srgbClr val="0D0D0D"/>
                </a:solidFill>
                <a:effectLst/>
                <a:latin typeface="ui-sans-serif"/>
              </a:rPr>
              <a:t>Combina DPG com redes neurais profundas, permitindo aprendizado em espaços de ações contínuas de alta dimensão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Pode ser aplicado em observações de baixas dimensões, como coordenadas cartesianas, e também aprender com imagens de entrada (pixels)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Aplicações em robôs ou veículos autônomos, vídeo games e simuladores, otimização de processos industriais</a:t>
            </a:r>
            <a:endParaRPr lang="pt-BR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28CDD4-4390-2B4B-99FB-CBDF2664D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983" y="353904"/>
            <a:ext cx="6516414" cy="167992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2492E5D-413F-974C-A10E-06142E9F2766}"/>
              </a:ext>
            </a:extLst>
          </p:cNvPr>
          <p:cNvSpPr txBox="1"/>
          <p:nvPr/>
        </p:nvSpPr>
        <p:spPr>
          <a:xfrm>
            <a:off x="10214085" y="1308263"/>
            <a:ext cx="103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1651043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7586"/>
            <a:ext cx="5909442" cy="3761062"/>
          </a:xfrm>
        </p:spPr>
        <p:txBody>
          <a:bodyPr>
            <a:norm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DDPG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aprende a partir de amostras passadas, independente da política        atual (</a:t>
            </a:r>
            <a:r>
              <a:rPr lang="pt-BR" i="1" dirty="0">
                <a:latin typeface="Calibri" panose="020F0502020204030204" pitchFamily="34" charset="0"/>
                <a:cs typeface="Calibri" panose="020F0502020204030204" pitchFamily="34" charset="0"/>
              </a:rPr>
              <a:t>Off-</a:t>
            </a:r>
            <a:r>
              <a:rPr lang="pt-BR" i="1" dirty="0" err="1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DDPG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é </a:t>
            </a:r>
            <a:r>
              <a:rPr lang="pt-BR" i="1" dirty="0" err="1">
                <a:latin typeface="Calibri" panose="020F0502020204030204" pitchFamily="34" charset="0"/>
                <a:cs typeface="Calibri" panose="020F0502020204030204" pitchFamily="34" charset="0"/>
              </a:rPr>
              <a:t>Model-free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, ou seja ele não modela o ambiente, e sim aprende uma determinada politica e tenta tomar a melhor 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8CE8D7-D319-7F4A-917D-7643B074A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336" y="1483922"/>
            <a:ext cx="5449134" cy="32142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02AF3A5-8738-4A47-811A-F04E69AAFE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5" r="738" b="61299"/>
          <a:stretch/>
        </p:blipFill>
        <p:spPr>
          <a:xfrm>
            <a:off x="1479167" y="5145019"/>
            <a:ext cx="9233666" cy="110358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1CB2DFB-68BA-A047-A12E-79892F70BFFE}"/>
              </a:ext>
            </a:extLst>
          </p:cNvPr>
          <p:cNvSpPr txBox="1"/>
          <p:nvPr/>
        </p:nvSpPr>
        <p:spPr>
          <a:xfrm>
            <a:off x="930645" y="6248605"/>
            <a:ext cx="1053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Cartpole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reaching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Grasp</a:t>
            </a:r>
            <a:r>
              <a:rPr lang="pt-BR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BR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Move </a:t>
            </a:r>
            <a:r>
              <a:rPr lang="pt-BR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  <a:r>
              <a:rPr lang="pt-BR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 </a:t>
            </a:r>
            <a:r>
              <a:rPr lang="pt-BR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Puck-Hitting</a:t>
            </a:r>
            <a:r>
              <a:rPr lang="pt-BR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  <a:r>
              <a:rPr lang="pt-BR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pt-BR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pt-BR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Monoped</a:t>
            </a:r>
            <a:r>
              <a:rPr lang="pt-BR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Balancing</a:t>
            </a:r>
            <a:r>
              <a:rPr lang="pt-BR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  <a:r>
              <a:rPr lang="pt-BR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pt-BR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Locomotion</a:t>
            </a:r>
            <a:r>
              <a:rPr lang="pt-BR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  <a:r>
              <a:rPr lang="pt-BR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Torcs</a:t>
            </a:r>
            <a:r>
              <a:rPr lang="pt-BR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pt-BR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Driving</a:t>
            </a:r>
            <a:r>
              <a:rPr lang="pt-BR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Simulator)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592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39A5EAB2-8C55-B543-AEB3-B4FD3A70F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09138" cy="497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O DDPG apresenta o ator e o crítico: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521245C-E3BB-0F41-88EA-C8D0750C2994}"/>
              </a:ext>
            </a:extLst>
          </p:cNvPr>
          <p:cNvSpPr txBox="1"/>
          <p:nvPr/>
        </p:nvSpPr>
        <p:spPr>
          <a:xfrm>
            <a:off x="753064" y="2291257"/>
            <a:ext cx="10515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4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Ator: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 ator é responsável por determinar a política da ação, ou seja, dado um estado atual, ele decide qual ação deve ser tomada. No DDPG, o ator é uma rede neural que mapeia os estados observados do ambiente para ações contínuas.</a:t>
            </a:r>
          </a:p>
          <a:p>
            <a:pPr algn="l"/>
            <a:r>
              <a:rPr lang="pt-BR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l"/>
            <a:r>
              <a:rPr lang="pt-BR" sz="2400" b="1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Crítico: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 crítico avalia a qualidade das ações selecionadas pelo ator. Ele estima a função de valor de ação </a:t>
            </a:r>
            <a:r>
              <a:rPr lang="pt-BR" sz="2400" b="0" i="1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Q</a:t>
            </a:r>
            <a:r>
              <a:rPr lang="pt-BR" sz="2400" b="0" i="1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(</a:t>
            </a:r>
            <a:r>
              <a:rPr lang="pt-BR" sz="2400" b="0" i="1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s,a</a:t>
            </a:r>
            <a:r>
              <a:rPr lang="pt-BR" sz="2400" b="0" i="1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  <a:r>
              <a:rPr lang="pt-BR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que representa o valor esperado de um estado </a:t>
            </a:r>
            <a:r>
              <a:rPr lang="pt-BR" sz="2400" b="0" i="1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pt-BR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ao executar uma ação </a:t>
            </a:r>
            <a:r>
              <a:rPr lang="pt-BR" sz="2400" b="0" i="1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pt-BR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 DDPG, o crítico é outra rede neural que recebe como entrada tanto o estado quanto a ação e estima o valor </a:t>
            </a:r>
            <a:r>
              <a:rPr lang="pt-BR" sz="2400" b="0" i="1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pt-BR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Essa estimativa é usada para calcular quão boa é a ação tomada pelo ator.</a:t>
            </a:r>
          </a:p>
        </p:txBody>
      </p:sp>
    </p:spTree>
    <p:extLst>
      <p:ext uri="{BB962C8B-B14F-4D97-AF65-F5344CB8AC3E}">
        <p14:creationId xmlns:p14="http://schemas.microsoft.com/office/powerpoint/2010/main" val="3981853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062B0521-8064-3446-BAE8-2C83F12E374A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pt-BR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pt-B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pt-B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Uma política é uma estratégia que um agente usa em busca de objetivos. A política dita as ações que o agente toma como função do estado do agente e do ambiente. </a:t>
            </a:r>
          </a:p>
          <a:p>
            <a:pPr algn="just"/>
            <a:r>
              <a:rPr lang="pt-BR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Cada vez que o agente interage com o ambiente, ajustamos os parâmetros </a:t>
            </a:r>
            <a:r>
              <a:rPr lang="pt-BR" sz="2400" b="0" dirty="0" err="1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θ</a:t>
            </a:r>
            <a:r>
              <a:rPr lang="pt-BR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BR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pesos) da rede neural para que as ações "boas" sejam amostradas com mais probabilidade no futuro. Repetimos esse processo até que a rede de políticas convirja para a política ótima. </a:t>
            </a:r>
          </a:p>
          <a:p>
            <a:pPr algn="just"/>
            <a:r>
              <a:rPr lang="pt-BR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 objetivo do </a:t>
            </a:r>
            <a:r>
              <a:rPr lang="pt-BR" sz="2400" b="0" i="1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pt-BR" sz="2400" b="0" i="1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0" i="1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é maximizar as recompensas futuras esperadas totais, ajustando iterativamente os parâmetros </a:t>
            </a:r>
            <a:r>
              <a:rPr lang="pt-BR" sz="2400" dirty="0" err="1">
                <a:solidFill>
                  <a:srgbClr val="0D0D0D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θ</a:t>
            </a:r>
            <a:r>
              <a:rPr lang="el-GR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 nossa rede de políticas para maximizar a recompensa.</a:t>
            </a:r>
            <a:endParaRPr lang="pt-BR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024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062B0521-8064-3446-BAE8-2C83F12E374A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b="1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Aprendizado</a:t>
            </a:r>
            <a:r>
              <a:rPr lang="pt-BR" b="1" i="1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Off-</a:t>
            </a:r>
            <a:r>
              <a:rPr lang="pt-BR" b="1" i="1" dirty="0" err="1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pt-BR" b="1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b="1" i="0" dirty="0">
              <a:solidFill>
                <a:srgbClr val="0D0D0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pt-BR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aprendizagem </a:t>
            </a:r>
            <a:r>
              <a:rPr lang="pt-BR" b="0" i="1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off-</a:t>
            </a:r>
            <a:r>
              <a:rPr lang="pt-BR" b="0" i="1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pt-BR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refere-se a uma abordagem de aprendizagem por reforço em que o algoritmo de aprendizagem pode aprender com os dados gerados por uma política diferente daquela que está sendo otimizada atualmente.</a:t>
            </a:r>
          </a:p>
          <a:p>
            <a:pPr algn="just"/>
            <a:r>
              <a:rPr lang="pt-BR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Isso permite maior flexibilidade na forma como os dados são coletados e usados ​​para treinamento.</a:t>
            </a:r>
          </a:p>
          <a:p>
            <a:pPr algn="just"/>
            <a:r>
              <a:rPr lang="pt-BR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Off-</a:t>
            </a:r>
            <a:r>
              <a:rPr lang="pt-BR" b="0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pt-BR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permite que o agente explore continuamente porque pode usar uma política de exploração diferente enquanto aprende a política ideal.</a:t>
            </a:r>
          </a:p>
        </p:txBody>
      </p:sp>
    </p:spTree>
    <p:extLst>
      <p:ext uri="{BB962C8B-B14F-4D97-AF65-F5344CB8AC3E}">
        <p14:creationId xmlns:p14="http://schemas.microsoft.com/office/powerpoint/2010/main" val="2388337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ço Reservado para Conteúdo 2">
                <a:extLst>
                  <a:ext uri="{FF2B5EF4-FFF2-40B4-BE49-F238E27FC236}">
                    <a16:creationId xmlns:a16="http://schemas.microsoft.com/office/drawing/2014/main" id="{39A5EAB2-8C55-B543-AEB3-B4FD3A70FE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7689" y="1821980"/>
                <a:ext cx="1079675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b="1" dirty="0"/>
                  <a:t>Politica determinística e estocástica</a:t>
                </a:r>
              </a:p>
              <a:p>
                <a:pPr marL="0" indent="0">
                  <a:buNone/>
                </a:pPr>
                <a:r>
                  <a:rPr lang="pt-BR" dirty="0"/>
                  <a:t>O DDPG aplica política determinística</a:t>
                </a:r>
              </a:p>
              <a:p>
                <a:r>
                  <a:rPr lang="pt-BR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Determinística: </a:t>
                </a:r>
                <a:r>
                  <a:rPr lang="pt-BR" b="0" i="0" dirty="0">
                    <a:solidFill>
                      <a:srgbClr val="0D0D0D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Denotada por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b="0" i="0" dirty="0">
                    <a:solidFill>
                      <a:srgbClr val="0D0D0D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, mapeia cada estado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b="0" i="0" dirty="0">
                    <a:solidFill>
                      <a:srgbClr val="0D0D0D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diretamente a uma ação específica </a:t>
                </a:r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pt-BR" b="0" i="0" dirty="0">
                    <a:solidFill>
                      <a:srgbClr val="0D0D0D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. Isso significa que para um dado estado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b="0" i="0" dirty="0">
                    <a:solidFill>
                      <a:srgbClr val="0D0D0D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, a ação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pt-BR" b="0" i="0" dirty="0">
                    <a:solidFill>
                      <a:srgbClr val="0D0D0D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escolhida pela política é sempre a mesma.</a:t>
                </a:r>
              </a:p>
              <a:p>
                <a:endParaRPr lang="pt-BR" dirty="0"/>
              </a:p>
              <a:p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>
          <p:sp>
            <p:nvSpPr>
              <p:cNvPr id="7" name="Espaço Reservado para Conteúdo 2">
                <a:extLst>
                  <a:ext uri="{FF2B5EF4-FFF2-40B4-BE49-F238E27FC236}">
                    <a16:creationId xmlns:a16="http://schemas.microsoft.com/office/drawing/2014/main" id="{39A5EAB2-8C55-B543-AEB3-B4FD3A70FE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689" y="1821980"/>
                <a:ext cx="10796751" cy="4351338"/>
              </a:xfrm>
              <a:blipFill>
                <a:blip r:embed="rId2"/>
                <a:stretch>
                  <a:fillRect l="-1175" t="-2326" r="-94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4AC858C0-A139-EA4A-B764-937D088AB5A9}"/>
                  </a:ext>
                </a:extLst>
              </p:cNvPr>
              <p:cNvSpPr txBox="1"/>
              <p:nvPr/>
            </p:nvSpPr>
            <p:spPr>
              <a:xfrm>
                <a:off x="5509874" y="4314347"/>
                <a:ext cx="14323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4AC858C0-A139-EA4A-B764-937D088AB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874" y="4314347"/>
                <a:ext cx="1432380" cy="430887"/>
              </a:xfrm>
              <a:prstGeom prst="rect">
                <a:avLst/>
              </a:prstGeom>
              <a:blipFill>
                <a:blip r:embed="rId3"/>
                <a:stretch>
                  <a:fillRect l="-2632" t="-2857" r="-8772" b="-3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>
            <a:extLst>
              <a:ext uri="{FF2B5EF4-FFF2-40B4-BE49-F238E27FC236}">
                <a16:creationId xmlns:a16="http://schemas.microsoft.com/office/drawing/2014/main" id="{F8DA2D0E-CDD4-F540-8904-D8193842908B}"/>
              </a:ext>
            </a:extLst>
          </p:cNvPr>
          <p:cNvSpPr txBox="1"/>
          <p:nvPr/>
        </p:nvSpPr>
        <p:spPr>
          <a:xfrm>
            <a:off x="567560" y="5142819"/>
            <a:ext cx="11131771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Políticas determinísticas são especialmente úteis em espaços de ação contínuos, onde o espaço de ações é infinito, tornando difícil a aplicação de métodos baseados em políticas estocásticas, que exigem a definição de uma distribuição de probabilidade sobre o espaço de ações.</a:t>
            </a:r>
          </a:p>
        </p:txBody>
      </p:sp>
    </p:spTree>
    <p:extLst>
      <p:ext uri="{BB962C8B-B14F-4D97-AF65-F5344CB8AC3E}">
        <p14:creationId xmlns:p14="http://schemas.microsoft.com/office/powerpoint/2010/main" val="24215833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27213</TotalTime>
  <Words>2233</Words>
  <Application>Microsoft Macintosh PowerPoint</Application>
  <PresentationFormat>Widescreen</PresentationFormat>
  <Paragraphs>165</Paragraphs>
  <Slides>28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Helvetica</vt:lpstr>
      <vt:lpstr>Söhne</vt:lpstr>
      <vt:lpstr>ui-sans-serif</vt:lpstr>
      <vt:lpstr>Tema do Office</vt:lpstr>
      <vt:lpstr>TP558 - Tópicos avançados em Machine Learning: Algoritmo DDPG</vt:lpstr>
      <vt:lpstr>Introdução</vt:lpstr>
      <vt:lpstr>Introdução</vt:lpstr>
      <vt:lpstr>Introdução</vt:lpstr>
      <vt:lpstr>Introdução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Arquitetura </vt:lpstr>
      <vt:lpstr>Treinamento e otimização</vt:lpstr>
      <vt:lpstr>Vantagens</vt:lpstr>
      <vt:lpstr>Desvantagens</vt:lpstr>
      <vt:lpstr>Comparação com outros algoritmos</vt:lpstr>
      <vt:lpstr>Comparação com outros algoritmos</vt:lpstr>
      <vt:lpstr>Aplicações DDPG</vt:lpstr>
      <vt:lpstr>Exemplo(s) de aplicação</vt:lpstr>
      <vt:lpstr>Quiz</vt:lpstr>
      <vt:lpstr>Referências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Microsoft Office User</cp:lastModifiedBy>
  <cp:revision>1892</cp:revision>
  <dcterms:created xsi:type="dcterms:W3CDTF">2020-01-20T13:50:05Z</dcterms:created>
  <dcterms:modified xsi:type="dcterms:W3CDTF">2024-05-31T10:15:16Z</dcterms:modified>
</cp:coreProperties>
</file>